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76672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605575"/>
              <a:satOff val="15655"/>
              <a:lumOff val="22628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7AAA9"/>
              </a:solidFill>
              <a:prstDash val="solid"/>
              <a:miter lim="400000"/>
            </a:ln>
          </a:left>
          <a:right>
            <a:ln w="12700" cap="flat">
              <a:solidFill>
                <a:srgbClr val="A7AAA9"/>
              </a:solidFill>
              <a:prstDash val="solid"/>
              <a:miter lim="400000"/>
            </a:ln>
          </a:right>
          <a:top>
            <a:ln w="254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7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7AA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/>
          <p:nvPr>
            <p:ph type="title" hasCustomPrompt="1"/>
          </p:nvPr>
        </p:nvSpPr>
        <p:spPr>
          <a:xfrm>
            <a:off x="711200" y="2197100"/>
            <a:ext cx="11582400" cy="33020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pc="-82" sz="82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711200" y="5334000"/>
            <a:ext cx="11582400" cy="1455526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" name="Author and Date"/>
          <p:cNvSpPr txBox="1"/>
          <p:nvPr>
            <p:ph type="body" sz="quarter" idx="21" hasCustomPrompt="1"/>
          </p:nvPr>
        </p:nvSpPr>
        <p:spPr>
          <a:xfrm>
            <a:off x="711200" y="8410816"/>
            <a:ext cx="11582400" cy="429261"/>
          </a:xfrm>
          <a:prstGeom prst="rect">
            <a:avLst/>
          </a:prstGeom>
        </p:spPr>
        <p:txBody>
          <a:bodyPr/>
          <a:lstStyle>
            <a:lvl1pPr marL="0" indent="0" algn="ctr" defTabSz="587022">
              <a:lnSpc>
                <a:spcPct val="100000"/>
              </a:lnSpc>
              <a:spcBef>
                <a:spcPts val="0"/>
              </a:spcBef>
              <a:buSzTx/>
              <a:buNone/>
              <a:defRPr spc="-19" sz="20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6349999" y="9118599"/>
            <a:ext cx="306325" cy="32842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idx="1" hasCustomPrompt="1"/>
          </p:nvPr>
        </p:nvSpPr>
        <p:spPr>
          <a:xfrm>
            <a:off x="711200" y="2451100"/>
            <a:ext cx="11582400" cy="44450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half" idx="1" hasCustomPrompt="1"/>
          </p:nvPr>
        </p:nvSpPr>
        <p:spPr>
          <a:xfrm>
            <a:off x="711200" y="1926083"/>
            <a:ext cx="11582400" cy="4157038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58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58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58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58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58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711200" y="5625409"/>
            <a:ext cx="11582400" cy="630937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711200" y="7191692"/>
            <a:ext cx="11582400" cy="630937"/>
          </a:xfrm>
          <a:prstGeom prst="rect">
            <a:avLst/>
          </a:prstGeom>
        </p:spPr>
        <p:txBody>
          <a:bodyPr anchor="ctr"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711200" y="2743200"/>
            <a:ext cx="11582400" cy="3619500"/>
          </a:xfrm>
          <a:prstGeom prst="rect">
            <a:avLst/>
          </a:prstGeom>
        </p:spPr>
        <p:txBody>
          <a:bodyPr anchor="ctr"/>
          <a:lstStyle>
            <a:lvl1pPr marL="0" indent="0" algn="ctr" defTabSz="584200">
              <a:lnSpc>
                <a:spcPct val="80000"/>
              </a:lnSpc>
              <a:spcBef>
                <a:spcPts val="0"/>
              </a:spcBef>
              <a:buSzTx/>
              <a:buNone/>
              <a:defRPr sz="58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584200">
              <a:lnSpc>
                <a:spcPct val="80000"/>
              </a:lnSpc>
              <a:spcBef>
                <a:spcPts val="0"/>
              </a:spcBef>
              <a:buSzTx/>
              <a:buNone/>
              <a:defRPr sz="58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584200">
              <a:lnSpc>
                <a:spcPct val="80000"/>
              </a:lnSpc>
              <a:spcBef>
                <a:spcPts val="0"/>
              </a:spcBef>
              <a:buSzTx/>
              <a:buNone/>
              <a:defRPr sz="58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584200">
              <a:lnSpc>
                <a:spcPct val="80000"/>
              </a:lnSpc>
              <a:spcBef>
                <a:spcPts val="0"/>
              </a:spcBef>
              <a:buSzTx/>
              <a:buNone/>
              <a:defRPr sz="58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584200">
              <a:lnSpc>
                <a:spcPct val="80000"/>
              </a:lnSpc>
              <a:spcBef>
                <a:spcPts val="0"/>
              </a:spcBef>
              <a:buSzTx/>
              <a:buNone/>
              <a:defRPr sz="58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ea against sky at sunset 1"/>
          <p:cNvSpPr/>
          <p:nvPr>
            <p:ph type="pic" sz="quarter" idx="21"/>
          </p:nvPr>
        </p:nvSpPr>
        <p:spPr>
          <a:xfrm>
            <a:off x="6598373" y="762000"/>
            <a:ext cx="5715001" cy="38091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Beach and sea at sunset"/>
          <p:cNvSpPr/>
          <p:nvPr>
            <p:ph type="pic" idx="22"/>
          </p:nvPr>
        </p:nvSpPr>
        <p:spPr>
          <a:xfrm>
            <a:off x="-2387600" y="762000"/>
            <a:ext cx="11887200" cy="792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Sea against sky at sunset 2"/>
          <p:cNvSpPr/>
          <p:nvPr>
            <p:ph type="pic" sz="half" idx="23"/>
          </p:nvPr>
        </p:nvSpPr>
        <p:spPr>
          <a:xfrm>
            <a:off x="6661873" y="3637404"/>
            <a:ext cx="5588001" cy="62821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xfrm>
            <a:off x="6349238" y="9118599"/>
            <a:ext cx="306325" cy="32842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each and sea at sunset"/>
          <p:cNvSpPr/>
          <p:nvPr>
            <p:ph type="pic" idx="21"/>
          </p:nvPr>
        </p:nvSpPr>
        <p:spPr>
          <a:xfrm>
            <a:off x="558800" y="762000"/>
            <a:ext cx="11887200" cy="792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each and sea at sunset"/>
          <p:cNvSpPr/>
          <p:nvPr>
            <p:ph type="pic" idx="21"/>
          </p:nvPr>
        </p:nvSpPr>
        <p:spPr>
          <a:xfrm>
            <a:off x="-1320800" y="-596900"/>
            <a:ext cx="15633700" cy="10422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711200" y="2197100"/>
            <a:ext cx="11582400" cy="33020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pc="-82" sz="82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711200" y="5334000"/>
            <a:ext cx="11582400" cy="1457152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711200" y="8407400"/>
            <a:ext cx="11582400" cy="429260"/>
          </a:xfrm>
          <a:prstGeom prst="rect">
            <a:avLst/>
          </a:prstGeom>
        </p:spPr>
        <p:txBody>
          <a:bodyPr/>
          <a:lstStyle>
            <a:lvl1pPr marL="0" indent="0" algn="ctr" defTabSz="587022">
              <a:lnSpc>
                <a:spcPct val="100000"/>
              </a:lnSpc>
              <a:spcBef>
                <a:spcPts val="0"/>
              </a:spcBef>
              <a:buSzTx/>
              <a:buNone/>
              <a:defRPr spc="-19" sz="20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6349999" y="9118599"/>
            <a:ext cx="306325" cy="328423"/>
          </a:xfrm>
          <a:prstGeom prst="rect">
            <a:avLst/>
          </a:prstGeom>
        </p:spPr>
        <p:txBody>
          <a:bodyPr/>
          <a:lstStyle>
            <a:lvl1pPr defTabSz="584200"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a against sky at sunset"/>
          <p:cNvSpPr/>
          <p:nvPr>
            <p:ph type="pic" idx="21"/>
          </p:nvPr>
        </p:nvSpPr>
        <p:spPr>
          <a:xfrm>
            <a:off x="3427686" y="762000"/>
            <a:ext cx="11889828" cy="792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711406" y="2851794"/>
            <a:ext cx="5058553" cy="2088506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711406" y="4775200"/>
            <a:ext cx="5058553" cy="3911600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4" name="Slide Subtitle"/>
          <p:cNvSpPr txBox="1"/>
          <p:nvPr>
            <p:ph type="body" sz="quarter" idx="21" hasCustomPrompt="1"/>
          </p:nvPr>
        </p:nvSpPr>
        <p:spPr>
          <a:xfrm>
            <a:off x="711200" y="1504879"/>
            <a:ext cx="11582400" cy="630937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7912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707744" y="369937"/>
            <a:ext cx="5054071" cy="203036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711200" y="3412066"/>
            <a:ext cx="5054600" cy="5267095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Slide Subtitle"/>
          <p:cNvSpPr txBox="1"/>
          <p:nvPr>
            <p:ph type="body" sz="quarter" idx="21" hasCustomPrompt="1"/>
          </p:nvPr>
        </p:nvSpPr>
        <p:spPr>
          <a:xfrm>
            <a:off x="711200" y="2268982"/>
            <a:ext cx="5054600" cy="630937"/>
          </a:xfrm>
          <a:prstGeom prst="rect">
            <a:avLst/>
          </a:prstGeom>
        </p:spPr>
        <p:txBody>
          <a:bodyPr anchor="ctr"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3" name="Sea against sky at sunset"/>
          <p:cNvSpPr/>
          <p:nvPr>
            <p:ph type="pic" idx="22"/>
          </p:nvPr>
        </p:nvSpPr>
        <p:spPr>
          <a:xfrm>
            <a:off x="5848049" y="762000"/>
            <a:ext cx="7049102" cy="792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711200" y="2451100"/>
            <a:ext cx="11582400" cy="4445000"/>
          </a:xfrm>
          <a:prstGeom prst="rect">
            <a:avLst/>
          </a:prstGeom>
        </p:spPr>
        <p:txBody>
          <a:bodyPr anchor="ctr"/>
          <a:lstStyle>
            <a:lvl1pPr defTabSz="825500">
              <a:lnSpc>
                <a:spcPct val="80000"/>
              </a:lnSpc>
              <a:defRPr spc="-82" sz="8200"/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6349999" y="9118599"/>
            <a:ext cx="306325" cy="32842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711200" y="393700"/>
            <a:ext cx="11582400" cy="1168400"/>
          </a:xfrm>
          <a:prstGeom prst="rect">
            <a:avLst/>
          </a:prstGeom>
        </p:spPr>
        <p:txBody>
          <a:bodyPr anchor="ctr"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711200" y="1504879"/>
            <a:ext cx="11582400" cy="630937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Body Level One…"/>
          <p:cNvSpPr txBox="1"/>
          <p:nvPr>
            <p:ph type="body" idx="1" hasCustomPrompt="1"/>
          </p:nvPr>
        </p:nvSpPr>
        <p:spPr>
          <a:xfrm>
            <a:off x="711200" y="2997518"/>
            <a:ext cx="11582400" cy="6045201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1700"/>
              </a:spcBef>
              <a:buSzTx/>
              <a:buNone/>
              <a:defRPr spc="-88" sz="44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587022">
              <a:lnSpc>
                <a:spcPct val="100000"/>
              </a:lnSpc>
              <a:spcBef>
                <a:spcPts val="1700"/>
              </a:spcBef>
              <a:buSzTx/>
              <a:buNone/>
              <a:defRPr spc="-88" sz="44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587022">
              <a:lnSpc>
                <a:spcPct val="100000"/>
              </a:lnSpc>
              <a:spcBef>
                <a:spcPts val="1700"/>
              </a:spcBef>
              <a:buSzTx/>
              <a:buNone/>
              <a:defRPr spc="-88" sz="44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587022">
              <a:lnSpc>
                <a:spcPct val="100000"/>
              </a:lnSpc>
              <a:spcBef>
                <a:spcPts val="1700"/>
              </a:spcBef>
              <a:buSzTx/>
              <a:buNone/>
              <a:defRPr spc="-88" sz="44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587022">
              <a:lnSpc>
                <a:spcPct val="100000"/>
              </a:lnSpc>
              <a:spcBef>
                <a:spcPts val="1700"/>
              </a:spcBef>
              <a:buSzTx/>
              <a:buNone/>
              <a:defRPr spc="-88" sz="44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9" name="Agenda Title"/>
          <p:cNvSpPr txBox="1"/>
          <p:nvPr>
            <p:ph type="title" hasCustomPrompt="1"/>
          </p:nvPr>
        </p:nvSpPr>
        <p:spPr>
          <a:xfrm>
            <a:off x="711200" y="393700"/>
            <a:ext cx="11582400" cy="11684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90" name="Agenda Subtitle"/>
          <p:cNvSpPr txBox="1"/>
          <p:nvPr>
            <p:ph type="body" sz="quarter" idx="21" hasCustomPrompt="1"/>
          </p:nvPr>
        </p:nvSpPr>
        <p:spPr>
          <a:xfrm>
            <a:off x="711200" y="1504879"/>
            <a:ext cx="11582400" cy="630937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711200" y="2997200"/>
            <a:ext cx="11582400" cy="604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Slide Title"/>
          <p:cNvSpPr txBox="1"/>
          <p:nvPr>
            <p:ph type="title" hasCustomPrompt="1"/>
          </p:nvPr>
        </p:nvSpPr>
        <p:spPr>
          <a:xfrm>
            <a:off x="711200" y="397933"/>
            <a:ext cx="11582400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45851" y="9118599"/>
            <a:ext cx="306325" cy="328423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1739900">
              <a:lnSpc>
                <a:spcPct val="100000"/>
              </a:lnSpc>
              <a:defRPr sz="14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3937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7874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1811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15748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19685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23622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27559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31496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35433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2.jpeg"/><Relationship Id="rId9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Non-Standard Infinite Sums…"/>
          <p:cNvSpPr txBox="1"/>
          <p:nvPr/>
        </p:nvSpPr>
        <p:spPr>
          <a:xfrm>
            <a:off x="788032" y="1057728"/>
            <a:ext cx="11428736" cy="59407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4200"/>
            </a:pPr>
            <a:r>
              <a:t>Non-Standard Infinite Sums</a:t>
            </a:r>
          </a:p>
          <a:p>
            <a:pPr>
              <a:defRPr sz="4200"/>
            </a:pPr>
          </a:p>
          <a:p>
            <a:pPr>
              <a:defRPr sz="4200"/>
            </a:pPr>
            <a:r>
              <a:t>(Warning: not for answering questions</a:t>
            </a:r>
          </a:p>
          <a:p>
            <a:pPr>
              <a:defRPr sz="4200"/>
            </a:pPr>
            <a:r>
              <a:t>on the AP Calculus Exam)</a:t>
            </a:r>
          </a:p>
          <a:p>
            <a:pPr>
              <a:defRPr sz="4200"/>
            </a:pPr>
          </a:p>
          <a:p>
            <a:pPr>
              <a:defRPr sz="4200"/>
            </a:pPr>
            <a:r>
              <a:t>(definitely for fans of Srinivasa Ramanujan, Euler, Riemann Zeta Function, </a:t>
            </a:r>
          </a:p>
          <a:p>
            <a:pPr>
              <a:defRPr sz="4200"/>
            </a:pPr>
            <a:r>
              <a:t>String (M) theory,  ...)</a:t>
            </a:r>
          </a:p>
        </p:txBody>
      </p:sp>
      <p:sp>
        <p:nvSpPr>
          <p:cNvPr id="152" name="Chris Thiel, OFMCap…"/>
          <p:cNvSpPr txBox="1"/>
          <p:nvPr/>
        </p:nvSpPr>
        <p:spPr>
          <a:xfrm>
            <a:off x="5203213" y="8023580"/>
            <a:ext cx="2102207" cy="678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Chris Thiel, OFMCap</a:t>
            </a:r>
          </a:p>
          <a:p>
            <a:pPr/>
            <a:r>
              <a:t>2016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Dom Luigi Guido Grandi, OSBCam 1671-1742"/>
          <p:cNvSpPr txBox="1"/>
          <p:nvPr/>
        </p:nvSpPr>
        <p:spPr>
          <a:xfrm>
            <a:off x="421036" y="568248"/>
            <a:ext cx="12162728" cy="9846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700"/>
            </a:lvl1pPr>
          </a:lstStyle>
          <a:p>
            <a:pPr/>
            <a:r>
              <a:t>Dom Luigi Guido Grandi, OSBCam 1671-1742 </a:t>
            </a:r>
          </a:p>
        </p:txBody>
      </p:sp>
      <p:pic>
        <p:nvPicPr>
          <p:cNvPr id="155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61847" y="3491667"/>
            <a:ext cx="9486901" cy="863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04950" y="4753062"/>
            <a:ext cx="10731500" cy="723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36700" y="5523559"/>
            <a:ext cx="10668000" cy="723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79313" y="1463070"/>
            <a:ext cx="5041901" cy="20447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9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567879" y="6294056"/>
            <a:ext cx="5266079" cy="65826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0" name="Image" descr="Image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2633855" y="6986213"/>
            <a:ext cx="4082263" cy="59062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Image" descr="Image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1987808" y="7965264"/>
            <a:ext cx="8588358" cy="13963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Guidograndi.jpg" descr="Guidograndi.jpg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10118850" y="1565237"/>
            <a:ext cx="2240507" cy="298734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3" dur="75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8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8" dur="7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8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3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8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8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8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3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clickEffect" presetSubtype="8" presetID="2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8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1" grpId="7"/>
      <p:bldP build="whole" bldLvl="1" animBg="1" rev="0" advAuto="0" spid="156" grpId="3"/>
      <p:bldP build="whole" bldLvl="1" animBg="1" rev="0" advAuto="0" spid="155" grpId="2"/>
      <p:bldP build="whole" bldLvl="1" animBg="1" rev="0" advAuto="0" spid="158" grpId="1"/>
      <p:bldP build="whole" bldLvl="1" animBg="1" rev="0" advAuto="0" spid="159" grpId="5"/>
      <p:bldP build="whole" bldLvl="1" animBg="1" rev="0" advAuto="0" spid="157" grpId="4"/>
      <p:bldP build="whole" bldLvl="1" animBg="1" rev="0" advAuto="0" spid="160" grpId="6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Karl Friedrik Gauß (1777-1855)"/>
          <p:cNvSpPr txBox="1"/>
          <p:nvPr/>
        </p:nvSpPr>
        <p:spPr>
          <a:xfrm>
            <a:off x="3374923" y="1012216"/>
            <a:ext cx="6254954" cy="782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pPr/>
            <a:r>
              <a:t>Karl Friedrik Gauß (1777-1855) </a:t>
            </a:r>
          </a:p>
        </p:txBody>
      </p:sp>
      <p:sp>
        <p:nvSpPr>
          <p:cNvPr id="165" name="Adding the counting numbers"/>
          <p:cNvSpPr txBox="1"/>
          <p:nvPr/>
        </p:nvSpPr>
        <p:spPr>
          <a:xfrm>
            <a:off x="210482" y="254908"/>
            <a:ext cx="6420918" cy="782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pPr/>
            <a:r>
              <a:t>Adding the counting numbers </a:t>
            </a:r>
          </a:p>
        </p:txBody>
      </p:sp>
      <p:grpSp>
        <p:nvGrpSpPr>
          <p:cNvPr id="170" name="Group"/>
          <p:cNvGrpSpPr/>
          <p:nvPr/>
        </p:nvGrpSpPr>
        <p:grpSpPr>
          <a:xfrm>
            <a:off x="1075145" y="2405559"/>
            <a:ext cx="6254954" cy="1893822"/>
            <a:chOff x="0" y="0"/>
            <a:chExt cx="6254953" cy="1893820"/>
          </a:xfrm>
        </p:grpSpPr>
        <p:sp>
          <p:nvSpPr>
            <p:cNvPr id="166" name="Line"/>
            <p:cNvSpPr/>
            <p:nvPr/>
          </p:nvSpPr>
          <p:spPr>
            <a:xfrm>
              <a:off x="73665" y="1199636"/>
              <a:ext cx="5632893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pic>
          <p:nvPicPr>
            <p:cNvPr id="167" name="Image" descr="Imag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346358" y="0"/>
              <a:ext cx="3921757" cy="5659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8" name="Image" descr="Image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16498" y="550130"/>
              <a:ext cx="4150113" cy="5659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9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1238540"/>
              <a:ext cx="6254954" cy="65528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71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8644971" y="2533320"/>
            <a:ext cx="3581401" cy="1638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278189" y="6793846"/>
            <a:ext cx="6743701" cy="1638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3" name="Image" descr="Image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8801981" y="6876958"/>
            <a:ext cx="1092201" cy="13081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4" name="1024px-Carl_Friedrich_Gauss_1840_by_Jensen.jpg" descr="1024px-Carl_Friedrich_Gauss_1840_by_Jensen.jp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9897227" y="328898"/>
            <a:ext cx="1686630" cy="214946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8" name="Group"/>
          <p:cNvGrpSpPr/>
          <p:nvPr/>
        </p:nvGrpSpPr>
        <p:grpSpPr>
          <a:xfrm>
            <a:off x="898123" y="4226578"/>
            <a:ext cx="10816287" cy="2595423"/>
            <a:chOff x="0" y="0"/>
            <a:chExt cx="10816286" cy="2595422"/>
          </a:xfrm>
        </p:grpSpPr>
        <p:sp>
          <p:nvSpPr>
            <p:cNvPr id="175" name="Ernesto Cesàro (1859-1906)"/>
            <p:cNvSpPr txBox="1"/>
            <p:nvPr/>
          </p:nvSpPr>
          <p:spPr>
            <a:xfrm>
              <a:off x="0" y="1068343"/>
              <a:ext cx="5724602" cy="782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600"/>
              </a:lvl1pPr>
            </a:lstStyle>
            <a:p>
              <a:pPr/>
              <a:r>
                <a:t>Ernesto Cesàro (1859-1906)</a:t>
              </a:r>
            </a:p>
          </p:txBody>
        </p:sp>
        <p:sp>
          <p:nvSpPr>
            <p:cNvPr id="176" name="Cesàro Summation"/>
            <p:cNvSpPr txBox="1"/>
            <p:nvPr/>
          </p:nvSpPr>
          <p:spPr>
            <a:xfrm>
              <a:off x="3890703" y="1812594"/>
              <a:ext cx="4106114" cy="782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600"/>
              </a:lvl1pPr>
            </a:lstStyle>
            <a:p>
              <a:pPr/>
              <a:r>
                <a:t>Cesàro Summation</a:t>
              </a:r>
            </a:p>
          </p:txBody>
        </p:sp>
        <p:pic>
          <p:nvPicPr>
            <p:cNvPr id="177" name="ErnestoCesaro.jpg" descr="ErnestoCesaro.jpg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8868550" y="0"/>
              <a:ext cx="1947737" cy="234303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7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8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4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16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0" grpId="1"/>
      <p:bldP build="whole" bldLvl="1" animBg="1" rev="0" advAuto="0" spid="173" grpId="5"/>
      <p:bldP build="whole" bldLvl="1" animBg="1" rev="0" advAuto="0" spid="178" grpId="3"/>
      <p:bldP build="whole" bldLvl="1" animBg="1" rev="0" advAuto="0" spid="171" grpId="2"/>
      <p:bldP build="whole" bldLvl="1" animBg="1" rev="0" advAuto="0" spid="172" grpId="4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1231" y="-110581"/>
            <a:ext cx="10722338" cy="8285443"/>
          </a:xfrm>
          <a:prstGeom prst="rect">
            <a:avLst/>
          </a:prstGeom>
          <a:ln w="12700">
            <a:miter lim="400000"/>
          </a:ln>
        </p:spPr>
      </p:pic>
      <p:pic>
        <p:nvPicPr>
          <p:cNvPr id="18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68951" y="8010558"/>
            <a:ext cx="3584052" cy="1015482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851635" y="8039068"/>
            <a:ext cx="5153551" cy="6237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143306" y="8576272"/>
            <a:ext cx="3971840" cy="951587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0430139" y="8352772"/>
            <a:ext cx="1092201" cy="13081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8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7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4" grpId="4"/>
      <p:bldP build="whole" bldLvl="1" animBg="1" rev="0" advAuto="0" spid="182" grpId="2"/>
      <p:bldP build="whole" bldLvl="1" animBg="1" rev="0" advAuto="0" spid="181" grpId="1"/>
      <p:bldP build="whole" bldLvl="1" animBg="1" rev="0" advAuto="0" spid="183" grpId="3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43B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43B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